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sldIdLst>
    <p:sldId id="256" r:id="rId5"/>
    <p:sldId id="258" r:id="rId6"/>
    <p:sldId id="260" r:id="rId7"/>
    <p:sldId id="261" r:id="rId8"/>
    <p:sldId id="262" r:id="rId9"/>
    <p:sldId id="263" r:id="rId10"/>
    <p:sldId id="265"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925D11F-9B78-4943-BDD1-2B5E8D8A7889}">
          <p14:sldIdLst>
            <p14:sldId id="256"/>
            <p14:sldId id="258"/>
            <p14:sldId id="260"/>
            <p14:sldId id="261"/>
            <p14:sldId id="262"/>
            <p14:sldId id="263"/>
            <p14:sldId id="265"/>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65" d="100"/>
          <a:sy n="65" d="100"/>
        </p:scale>
        <p:origin x="60" y="3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12192000" cy="4572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595628" y="4960137"/>
            <a:ext cx="6633972" cy="1463040"/>
          </a:xfrm>
        </p:spPr>
        <p:txBody>
          <a:bodyPr anchor="ctr">
            <a:normAutofit/>
          </a:bodyPr>
          <a:lstStyle>
            <a:lvl1pPr algn="r">
              <a:defRPr sz="4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8"/>
            <a:ext cx="3200400" cy="507012"/>
          </a:xfrm>
        </p:spPr>
        <p:txBody>
          <a:bodyPr lIns="91440" rIns="91440" anchor="ctr">
            <a:normAutofit/>
          </a:bodyPr>
          <a:lstStyle>
            <a:lvl1pPr marL="0" indent="0">
              <a:lnSpc>
                <a:spcPct val="100000"/>
              </a:lnSpc>
              <a:spcBef>
                <a:spcPts val="0"/>
              </a:spcBef>
              <a:buNone/>
              <a:defRPr sz="1800" baseline="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1659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r>
              <a:rPr lang="en-US" dirty="0"/>
              <a:t>MONTANA OFFICE OF PUBLIC INSTRUCTION</a:t>
            </a:r>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38334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lvl2pPr>
              <a:buClr>
                <a:schemeClr val="bg1">
                  <a:lumMod val="65000"/>
                </a:schemeClr>
              </a:buClr>
              <a:defRPr/>
            </a:lvl2pPr>
            <a:lvl3pPr>
              <a:buClr>
                <a:schemeClr val="bg1">
                  <a:lumMod val="65000"/>
                </a:schemeClr>
              </a:buClr>
              <a:defRPr/>
            </a:lvl3pPr>
            <a:lvl4pPr>
              <a:buClr>
                <a:schemeClr val="bg1">
                  <a:lumMod val="65000"/>
                </a:schemeClr>
              </a:buClr>
              <a:defRPr/>
            </a:lvl4pPr>
            <a:lvl5pPr>
              <a:buClr>
                <a:schemeClr val="bg1">
                  <a:lumMod val="65000"/>
                </a:schemeClr>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
        <p:nvSpPr>
          <p:cNvPr id="8" name="Date Placeholder 4"/>
          <p:cNvSpPr>
            <a:spLocks noGrp="1"/>
          </p:cNvSpPr>
          <p:nvPr>
            <p:ph type="dt" sz="half" idx="10"/>
          </p:nvPr>
        </p:nvSpPr>
        <p:spPr>
          <a:xfrm>
            <a:off x="1151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9" name="Footer Placeholder 5"/>
          <p:cNvSpPr>
            <a:spLocks noGrp="1"/>
          </p:cNvSpPr>
          <p:nvPr>
            <p:ph type="ftr" sz="quarter" idx="11"/>
          </p:nvPr>
        </p:nvSpPr>
        <p:spPr>
          <a:xfrm>
            <a:off x="4842932" y="6470704"/>
            <a:ext cx="5901458" cy="274320"/>
          </a:xfrm>
        </p:spPr>
        <p:txBody>
          <a:bodyPr/>
          <a:lstStyle>
            <a:lvl1pPr>
              <a:defRPr baseline="0">
                <a:solidFill>
                  <a:schemeClr val="bg1">
                    <a:lumMod val="65000"/>
                  </a:schemeClr>
                </a:solidFill>
              </a:defRPr>
            </a:lvl1pPr>
          </a:lstStyle>
          <a:p>
            <a:endParaRPr lang="en-US" dirty="0"/>
          </a:p>
        </p:txBody>
      </p:sp>
      <p:sp>
        <p:nvSpPr>
          <p:cNvPr id="10" name="Slide Number Placeholder 6"/>
          <p:cNvSpPr>
            <a:spLocks noGrp="1"/>
          </p:cNvSpPr>
          <p:nvPr>
            <p:ph type="sldNum" sz="quarter" idx="12"/>
          </p:nvPr>
        </p:nvSpPr>
        <p:spPr>
          <a:xfrm>
            <a:off x="10837334" y="6470704"/>
            <a:ext cx="973666" cy="274320"/>
          </a:xfrm>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spTree>
    <p:extLst>
      <p:ext uri="{BB962C8B-B14F-4D97-AF65-F5344CB8AC3E}">
        <p14:creationId xmlns:p14="http://schemas.microsoft.com/office/powerpoint/2010/main" val="364145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lvl2pPr>
              <a:buClr>
                <a:schemeClr val="bg1">
                  <a:lumMod val="50000"/>
                </a:schemeClr>
              </a:buClr>
              <a:defRPr/>
            </a:lvl2pPr>
            <a:lvl3pPr>
              <a:buClr>
                <a:schemeClr val="bg1">
                  <a:lumMod val="50000"/>
                </a:schemeClr>
              </a:buClr>
              <a:defRPr/>
            </a:lvl3pPr>
            <a:lvl4pPr>
              <a:buClr>
                <a:schemeClr val="bg1">
                  <a:lumMod val="50000"/>
                </a:schemeClr>
              </a:buClr>
              <a:defRPr/>
            </a:lvl4pPr>
            <a:lvl5pPr>
              <a:buClr>
                <a:schemeClr val="bg1">
                  <a:lumMod val="50000"/>
                </a:schemeClr>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0" y="0"/>
            <a:ext cx="1069299" cy="1066182"/>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5400000">
            <a:off x="-114300" y="5716324"/>
            <a:ext cx="1727200" cy="330200"/>
          </a:xfrm>
          <a:prstGeom prst="rect">
            <a:avLst/>
          </a:prstGeom>
        </p:spPr>
      </p:pic>
      <p:sp>
        <p:nvSpPr>
          <p:cNvPr id="11" name="Date Placeholder 4"/>
          <p:cNvSpPr>
            <a:spLocks noGrp="1"/>
          </p:cNvSpPr>
          <p:nvPr>
            <p:ph type="dt" sz="half" idx="10"/>
          </p:nvPr>
        </p:nvSpPr>
        <p:spPr>
          <a:xfrm rot="5400000">
            <a:off x="-718152" y="2053595"/>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12" name="Footer Placeholder 5"/>
          <p:cNvSpPr>
            <a:spLocks noGrp="1"/>
          </p:cNvSpPr>
          <p:nvPr>
            <p:ph type="ftr" sz="quarter" idx="11"/>
          </p:nvPr>
        </p:nvSpPr>
        <p:spPr>
          <a:xfrm rot="5400000">
            <a:off x="-942181" y="2640065"/>
            <a:ext cx="3327082" cy="274320"/>
          </a:xfrm>
        </p:spPr>
        <p:txBody>
          <a:bodyPr/>
          <a:lstStyle>
            <a:lvl1pPr>
              <a:defRPr baseline="0">
                <a:solidFill>
                  <a:schemeClr val="bg1">
                    <a:lumMod val="65000"/>
                  </a:schemeClr>
                </a:solidFill>
              </a:defRPr>
            </a:lvl1pPr>
          </a:lstStyle>
          <a:p>
            <a:endParaRPr lang="en-US" dirty="0"/>
          </a:p>
        </p:txBody>
      </p:sp>
      <p:sp>
        <p:nvSpPr>
          <p:cNvPr id="13" name="Slide Number Placeholder 6"/>
          <p:cNvSpPr>
            <a:spLocks noGrp="1"/>
          </p:cNvSpPr>
          <p:nvPr>
            <p:ph type="sldNum" sz="quarter" idx="12"/>
          </p:nvPr>
        </p:nvSpPr>
        <p:spPr>
          <a:xfrm rot="5400000">
            <a:off x="-127914" y="3816773"/>
            <a:ext cx="973666" cy="274320"/>
          </a:xfrm>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spTree>
    <p:extLst>
      <p:ext uri="{BB962C8B-B14F-4D97-AF65-F5344CB8AC3E}">
        <p14:creationId xmlns:p14="http://schemas.microsoft.com/office/powerpoint/2010/main" val="356652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1440008" y="4960137"/>
            <a:ext cx="6789592" cy="1463040"/>
          </a:xfrm>
        </p:spPr>
        <p:txBody>
          <a:bodyPr anchor="ctr">
            <a:normAutofit/>
          </a:bodyPr>
          <a:lstStyle>
            <a:lvl1pPr algn="r">
              <a:defRPr sz="4000" spc="100" baseline="0">
                <a:solidFill>
                  <a:schemeClr val="tx1">
                    <a:lumMod val="90000"/>
                    <a:lumOff val="10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551315"/>
          </a:xfrm>
        </p:spPr>
        <p:txBody>
          <a:bodyPr lIns="91440" rIns="91440" anchor="ctr">
            <a:normAutofit/>
          </a:bodyPr>
          <a:lstStyle>
            <a:lvl1pPr marL="0" indent="0" algn="l">
              <a:lnSpc>
                <a:spcPct val="100000"/>
              </a:lnSpc>
              <a:spcBef>
                <a:spcPts val="0"/>
              </a:spcBef>
              <a:buNone/>
              <a:defRPr sz="1800" baseline="0">
                <a:solidFill>
                  <a:schemeClr val="bg1">
                    <a:lumMod val="5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a:xfrm>
            <a:off x="1440008" y="6470704"/>
            <a:ext cx="2154142" cy="274320"/>
          </a:xfrm>
        </p:spPr>
        <p:txBody>
          <a:bodyPr/>
          <a:lstStyle>
            <a:lvl1pPr algn="l">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r>
              <a:rPr lang="en-US" dirty="0"/>
              <a:t>MONTANA OFFICE OF PUBLIC INSTRUCTION</a:t>
            </a:r>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0"/>
            <a:ext cx="12192000" cy="4572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4807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78128" y="585216"/>
            <a:ext cx="9720072" cy="1499616"/>
          </a:xfrm>
        </p:spPr>
        <p:txBody>
          <a:bodyPr/>
          <a:lstStyle/>
          <a:p>
            <a:r>
              <a:rPr lang="en-US"/>
              <a:t>Click to edit Master title style</a:t>
            </a:r>
            <a:endParaRPr lang="en-US" dirty="0"/>
          </a:p>
        </p:txBody>
      </p:sp>
      <p:sp>
        <p:nvSpPr>
          <p:cNvPr id="3" name="Content Placeholder 2"/>
          <p:cNvSpPr>
            <a:spLocks noGrp="1"/>
          </p:cNvSpPr>
          <p:nvPr>
            <p:ph idx="1"/>
          </p:nvPr>
        </p:nvSpPr>
        <p:spPr>
          <a:xfrm>
            <a:off x="1278128" y="2286000"/>
            <a:ext cx="9720071" cy="4023360"/>
          </a:xfrm>
        </p:spPr>
        <p:txBody>
          <a:bodyPr/>
          <a:lstStyle>
            <a:lvl2pPr marL="265176" indent="-137160">
              <a:buClr>
                <a:schemeClr val="bg1">
                  <a:lumMod val="50000"/>
                </a:schemeClr>
              </a:buClr>
              <a:buFont typeface="Arial" charset="0"/>
              <a:buChar char="•"/>
              <a:defRPr/>
            </a:lvl2pPr>
            <a:lvl3pPr marL="448056" indent="-137160">
              <a:buClr>
                <a:schemeClr val="bg1">
                  <a:lumMod val="50000"/>
                </a:schemeClr>
              </a:buClr>
              <a:buFont typeface="Arial" charset="0"/>
              <a:buChar char="•"/>
              <a:defRPr/>
            </a:lvl3pPr>
            <a:lvl4pPr marL="594360" indent="-137160">
              <a:buClr>
                <a:schemeClr val="bg1">
                  <a:lumMod val="50000"/>
                </a:schemeClr>
              </a:buClr>
              <a:buFont typeface="Wingdings" charset="2"/>
              <a:buChar char="§"/>
              <a:defRPr/>
            </a:lvl4pPr>
            <a:lvl5pPr marL="777240" indent="-137160">
              <a:buClr>
                <a:schemeClr val="bg1">
                  <a:lumMod val="50000"/>
                </a:schemeClr>
              </a:buClr>
              <a:buFont typeface="Courier New" charset="0"/>
              <a:buChar char="o"/>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278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5" name="Footer Placeholder 4"/>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39931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lvl2pPr marL="265176" indent="-137160">
              <a:buClr>
                <a:schemeClr val="bg1">
                  <a:lumMod val="50000"/>
                </a:schemeClr>
              </a:buClr>
              <a:buFont typeface="Arial" charset="0"/>
              <a:buChar char="•"/>
              <a:defRPr/>
            </a:lvl2pPr>
            <a:lvl3pPr marL="448056" indent="-137160">
              <a:buClr>
                <a:schemeClr val="bg1">
                  <a:lumMod val="50000"/>
                </a:schemeClr>
              </a:buClr>
              <a:buFont typeface="Arial" charset="0"/>
              <a:buChar char="•"/>
              <a:defRPr/>
            </a:lvl3pPr>
            <a:lvl4pPr marL="594360" indent="-137160">
              <a:buClr>
                <a:schemeClr val="bg1">
                  <a:lumMod val="50000"/>
                </a:schemeClr>
              </a:buClr>
              <a:buFont typeface="Arial" charset="0"/>
              <a:buChar char="•"/>
              <a:defRPr/>
            </a:lvl4pPr>
            <a:lvl5pPr marL="777240" indent="-137160">
              <a:buClr>
                <a:schemeClr val="bg1">
                  <a:lumMod val="50000"/>
                </a:schemeClr>
              </a:buClr>
              <a:buFont typeface="Arial"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lvl2pPr marL="265176" indent="-137160">
              <a:buClr>
                <a:schemeClr val="bg1">
                  <a:lumMod val="50000"/>
                </a:schemeClr>
              </a:buClr>
              <a:buFont typeface="Arial" charset="0"/>
              <a:buChar char="•"/>
              <a:defRPr/>
            </a:lvl2pPr>
            <a:lvl3pPr marL="448056" indent="-137160">
              <a:buClr>
                <a:schemeClr val="bg1">
                  <a:lumMod val="50000"/>
                </a:schemeClr>
              </a:buClr>
              <a:buFont typeface="Arial" charset="0"/>
              <a:buChar char="•"/>
              <a:defRPr/>
            </a:lvl3pPr>
            <a:lvl4pPr marL="594360" indent="-137160">
              <a:buClr>
                <a:schemeClr val="bg1">
                  <a:lumMod val="50000"/>
                </a:schemeClr>
              </a:buClr>
              <a:buFont typeface="Arial" charset="0"/>
              <a:buChar char="•"/>
              <a:defRPr/>
            </a:lvl4pPr>
            <a:lvl5pPr marL="777240" indent="-137160">
              <a:buClr>
                <a:schemeClr val="bg1">
                  <a:lumMod val="50000"/>
                </a:schemeClr>
              </a:buClr>
              <a:buFont typeface="Arial"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6" name="Footer Placeholder 5"/>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1302465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tx1">
                    <a:lumMod val="90000"/>
                    <a:lumOff val="10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lvl2pPr marL="265176" indent="-137160">
              <a:buClr>
                <a:schemeClr val="bg1">
                  <a:lumMod val="50000"/>
                </a:schemeClr>
              </a:buClr>
              <a:buFont typeface="Wingdings" charset="2"/>
              <a:buChar char="§"/>
              <a:defRPr/>
            </a:lvl2pPr>
            <a:lvl3pPr marL="448056" indent="-137160">
              <a:buClr>
                <a:schemeClr val="bg1">
                  <a:lumMod val="50000"/>
                </a:schemeClr>
              </a:buClr>
              <a:buFont typeface="Wingdings" charset="2"/>
              <a:buChar char="§"/>
              <a:defRPr/>
            </a:lvl3pPr>
            <a:lvl4pPr marL="594360" indent="-137160">
              <a:buClr>
                <a:schemeClr val="bg1">
                  <a:lumMod val="50000"/>
                </a:schemeClr>
              </a:buClr>
              <a:buFont typeface="Wingdings" charset="2"/>
              <a:buChar char="§"/>
              <a:defRPr/>
            </a:lvl4pPr>
            <a:lvl5pPr marL="777240" indent="-137160">
              <a:buClr>
                <a:schemeClr val="bg1">
                  <a:lumMod val="50000"/>
                </a:schemeClr>
              </a:buClr>
              <a:buFont typeface="Wingdings" charset="2"/>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tx1">
                    <a:lumMod val="90000"/>
                    <a:lumOff val="10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lvl2pPr marL="265176" indent="-137160">
              <a:buClr>
                <a:schemeClr val="bg1">
                  <a:lumMod val="50000"/>
                </a:schemeClr>
              </a:buClr>
              <a:buFont typeface="Wingdings" charset="2"/>
              <a:buChar char="§"/>
              <a:defRPr/>
            </a:lvl2pPr>
            <a:lvl3pPr marL="448056" indent="-137160">
              <a:buClr>
                <a:schemeClr val="bg1">
                  <a:lumMod val="50000"/>
                </a:schemeClr>
              </a:buClr>
              <a:buFont typeface="Wingdings" charset="2"/>
              <a:buChar char="§"/>
              <a:defRPr/>
            </a:lvl3pPr>
            <a:lvl4pPr marL="594360" indent="-137160">
              <a:buClr>
                <a:schemeClr val="bg1">
                  <a:lumMod val="50000"/>
                </a:schemeClr>
              </a:buClr>
              <a:buFont typeface="Wingdings" charset="2"/>
              <a:buChar char="§"/>
              <a:defRPr/>
            </a:lvl4pPr>
            <a:lvl5pPr marL="777240" indent="-137160">
              <a:buClr>
                <a:schemeClr val="bg1">
                  <a:lumMod val="50000"/>
                </a:schemeClr>
              </a:buClr>
              <a:buFont typeface="Wingdings" charset="2"/>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8" name="Footer Placeholder 7"/>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9" name="Slide Number Placeholder 8"/>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25876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4" name="Footer Placeholder 3"/>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5" name="Slide Number Placeholder 4"/>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824257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3" name="Footer Placeholder 2"/>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4" name="Slide Number Placeholder 3"/>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3088291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buClr>
                <a:schemeClr val="bg1">
                  <a:lumMod val="50000"/>
                </a:schemeClr>
              </a:buClr>
              <a:defRPr sz="2000"/>
            </a:lvl2pPr>
            <a:lvl3pPr>
              <a:buClr>
                <a:schemeClr val="bg1">
                  <a:lumMod val="50000"/>
                </a:schemeClr>
              </a:buClr>
              <a:defRPr sz="1600"/>
            </a:lvl3pPr>
            <a:lvl4pPr>
              <a:buClr>
                <a:schemeClr val="bg1">
                  <a:lumMod val="50000"/>
                </a:schemeClr>
              </a:buClr>
              <a:defRPr sz="1600"/>
            </a:lvl4pPr>
            <a:lvl5pPr>
              <a:buClr>
                <a:schemeClr val="bg1">
                  <a:lumMod val="50000"/>
                </a:schemeClr>
              </a:buCl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6" name="Footer Placeholder 5"/>
          <p:cNvSpPr>
            <a:spLocks noGrp="1"/>
          </p:cNvSpPr>
          <p:nvPr>
            <p:ph type="ftr" sz="quarter" idx="11"/>
          </p:nvPr>
        </p:nvSpPr>
        <p:spPr/>
        <p:txBody>
          <a:bodyPr/>
          <a:lstStyle>
            <a:lvl1pPr>
              <a:defRPr baseline="0">
                <a:solidFill>
                  <a:schemeClr val="bg1">
                    <a:lumMod val="6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Tree>
    <p:extLst>
      <p:ext uri="{BB962C8B-B14F-4D97-AF65-F5344CB8AC3E}">
        <p14:creationId xmlns:p14="http://schemas.microsoft.com/office/powerpoint/2010/main" val="2695681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62544" y="4960138"/>
            <a:ext cx="6567055"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6">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083800" y="6092977"/>
            <a:ext cx="1727200" cy="330200"/>
          </a:xfrm>
          <a:prstGeom prst="rect">
            <a:avLst/>
          </a:prstGeom>
        </p:spPr>
      </p:pic>
      <p:sp>
        <p:nvSpPr>
          <p:cNvPr id="12" name="Date Placeholder 4"/>
          <p:cNvSpPr>
            <a:spLocks noGrp="1"/>
          </p:cNvSpPr>
          <p:nvPr>
            <p:ph type="dt" sz="half" idx="10"/>
          </p:nvPr>
        </p:nvSpPr>
        <p:spPr>
          <a:xfrm>
            <a:off x="1151128" y="6470704"/>
            <a:ext cx="2154142" cy="274320"/>
          </a:xfrm>
        </p:spPr>
        <p:txBody>
          <a:bodyPr/>
          <a:lstStyle>
            <a:lvl1pPr>
              <a:defRPr baseline="0">
                <a:solidFill>
                  <a:schemeClr val="bg1">
                    <a:lumMod val="65000"/>
                  </a:schemeClr>
                </a:solidFill>
              </a:defRPr>
            </a:lvl1pPr>
          </a:lstStyle>
          <a:p>
            <a:fld id="{37E48191-2F8F-471A-B424-0389FA895362}" type="datetimeFigureOut">
              <a:rPr lang="en-US" smtClean="0"/>
              <a:pPr/>
              <a:t>4/13/2021</a:t>
            </a:fld>
            <a:endParaRPr lang="en-US" dirty="0"/>
          </a:p>
        </p:txBody>
      </p:sp>
      <p:sp>
        <p:nvSpPr>
          <p:cNvPr id="13" name="Footer Placeholder 5"/>
          <p:cNvSpPr>
            <a:spLocks noGrp="1"/>
          </p:cNvSpPr>
          <p:nvPr>
            <p:ph type="ftr" sz="quarter" idx="11"/>
          </p:nvPr>
        </p:nvSpPr>
        <p:spPr>
          <a:xfrm>
            <a:off x="4842932" y="6470704"/>
            <a:ext cx="5901458" cy="274320"/>
          </a:xfrm>
        </p:spPr>
        <p:txBody>
          <a:bodyPr/>
          <a:lstStyle>
            <a:lvl1pPr>
              <a:defRPr baseline="0">
                <a:solidFill>
                  <a:schemeClr val="bg1">
                    <a:lumMod val="65000"/>
                  </a:schemeClr>
                </a:solidFill>
              </a:defRPr>
            </a:lvl1pPr>
          </a:lstStyle>
          <a:p>
            <a:endParaRPr lang="en-US" dirty="0"/>
          </a:p>
        </p:txBody>
      </p:sp>
      <p:sp>
        <p:nvSpPr>
          <p:cNvPr id="14" name="Slide Number Placeholder 6"/>
          <p:cNvSpPr>
            <a:spLocks noGrp="1"/>
          </p:cNvSpPr>
          <p:nvPr>
            <p:ph type="sldNum" sz="quarter" idx="12"/>
          </p:nvPr>
        </p:nvSpPr>
        <p:spPr>
          <a:xfrm>
            <a:off x="10837334" y="6470704"/>
            <a:ext cx="973666" cy="274320"/>
          </a:xfrm>
        </p:spPr>
        <p:txBody>
          <a:bodyPr/>
          <a:lstStyle>
            <a:lvl1pPr>
              <a:defRPr baseline="0">
                <a:solidFill>
                  <a:schemeClr val="bg1">
                    <a:lumMod val="65000"/>
                  </a:schemeClr>
                </a:solidFill>
              </a:defRPr>
            </a:lvl1pPr>
          </a:lstStyle>
          <a:p>
            <a:fld id="{6DE29766-7A0B-426A-9404-A109ABC8A25B}" type="slidenum">
              <a:rPr lang="en-US" smtClean="0"/>
              <a:pPr/>
              <a:t>‹#›</a:t>
            </a:fld>
            <a:endParaRPr lang="en-US" dirty="0"/>
          </a:p>
        </p:txBody>
      </p:sp>
    </p:spTree>
    <p:extLst>
      <p:ext uri="{BB962C8B-B14F-4D97-AF65-F5344CB8AC3E}">
        <p14:creationId xmlns:p14="http://schemas.microsoft.com/office/powerpoint/2010/main" val="35442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51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51128" y="2286000"/>
            <a:ext cx="9720071"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51128" y="6470704"/>
            <a:ext cx="2154142" cy="274320"/>
          </a:xfrm>
          <a:prstGeom prst="rect">
            <a:avLst/>
          </a:prstGeom>
        </p:spPr>
        <p:txBody>
          <a:bodyPr vert="horz" lIns="91440" tIns="45720" rIns="91440" bIns="45720" rtlCol="0" anchor="ctr"/>
          <a:lstStyle>
            <a:lvl1pPr algn="l">
              <a:defRPr sz="1000" baseline="0">
                <a:solidFill>
                  <a:schemeClr val="bg1">
                    <a:lumMod val="65000"/>
                  </a:schemeClr>
                </a:solidFill>
                <a:latin typeface="+mj-lt"/>
              </a:defRPr>
            </a:lvl1pPr>
          </a:lstStyle>
          <a:p>
            <a:fld id="{37E48191-2F8F-471A-B424-0389FA895362}" type="datetimeFigureOut">
              <a:rPr lang="en-US" smtClean="0"/>
              <a:pPr/>
              <a:t>4/13/2021</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bg1">
                    <a:lumMod val="6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baseline="0">
                <a:solidFill>
                  <a:schemeClr val="bg1">
                    <a:lumMod val="65000"/>
                  </a:schemeClr>
                </a:solidFill>
                <a:latin typeface="+mj-lt"/>
              </a:defRPr>
            </a:lvl1pPr>
          </a:lstStyle>
          <a:p>
            <a:fld id="{6DE29766-7A0B-426A-9404-A109ABC8A25B}"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222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5678842"/>
            <a:ext cx="1069299" cy="1066182"/>
          </a:xfrm>
          <a:prstGeom prst="rect">
            <a:avLst/>
          </a:prstGeom>
        </p:spPr>
      </p:pic>
    </p:spTree>
    <p:extLst>
      <p:ext uri="{BB962C8B-B14F-4D97-AF65-F5344CB8AC3E}">
        <p14:creationId xmlns:p14="http://schemas.microsoft.com/office/powerpoint/2010/main" val="3132819372"/>
      </p:ext>
    </p:extLst>
  </p:cSld>
  <p:clrMap bg1="lt1" tx1="dk1" bg2="lt2" tx2="dk2" accent1="accent1" accent2="accent2" accent3="accent3" accent4="accent4" accent5="accent5" accent6="accent6" hlink="hlink" folHlink="folHlink"/>
  <p:sldLayoutIdLst>
    <p:sldLayoutId id="2147483723" r:id="rId1"/>
    <p:sldLayoutId id="2147483721" r:id="rId2"/>
    <p:sldLayoutId id="2147483722"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bg1">
            <a:lumMod val="50000"/>
          </a:schemeClr>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mailto:Lona.RunningWolf@mt.gov" TargetMode="External"/><Relationship Id="rId2" Type="http://schemas.openxmlformats.org/officeDocument/2006/relationships/hyperlink" Target="http://opi.mt.gov/Leadership/Data-Reporting/Research-Portal#9965311336-culture--schools-american-indian-perspectives-on-the-american-indian-student-achievement-gap" TargetMode="External"/><Relationship Id="rId1" Type="http://schemas.openxmlformats.org/officeDocument/2006/relationships/slideLayout" Target="../slideLayouts/slideLayout3.xml"/><Relationship Id="rId4" Type="http://schemas.openxmlformats.org/officeDocument/2006/relationships/hyperlink" Target="mailto:Nicole.Frieling@mt.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a:latin typeface="Arial" panose="020B0604020202020204" pitchFamily="34" charset="0"/>
                <a:cs typeface="Arial" panose="020B0604020202020204" pitchFamily="34" charset="0"/>
              </a:rPr>
              <a:t>AISA- Achievement and Opportunity</a:t>
            </a:r>
          </a:p>
        </p:txBody>
      </p:sp>
      <p:sp>
        <p:nvSpPr>
          <p:cNvPr id="3" name="Subtitle 2"/>
          <p:cNvSpPr>
            <a:spLocks noGrp="1"/>
          </p:cNvSpPr>
          <p:nvPr>
            <p:ph type="subTitle" idx="1"/>
          </p:nvPr>
        </p:nvSpPr>
        <p:spPr/>
        <p:txBody>
          <a:bodyPr>
            <a:normAutofit fontScale="92500" lnSpcReduction="20000"/>
          </a:bodyPr>
          <a:lstStyle/>
          <a:p>
            <a:r>
              <a:rPr lang="en-US" dirty="0">
                <a:solidFill>
                  <a:schemeClr val="tx2"/>
                </a:solidFill>
                <a:latin typeface="Arial" panose="020B0604020202020204" pitchFamily="34" charset="0"/>
                <a:cs typeface="Arial" panose="020B0604020202020204" pitchFamily="34" charset="0"/>
              </a:rPr>
              <a:t>Lona Running Wolf and </a:t>
            </a:r>
          </a:p>
          <a:p>
            <a:r>
              <a:rPr lang="en-US" dirty="0">
                <a:solidFill>
                  <a:schemeClr val="tx2"/>
                </a:solidFill>
                <a:latin typeface="Arial" panose="020B0604020202020204" pitchFamily="34" charset="0"/>
                <a:cs typeface="Arial" panose="020B0604020202020204" pitchFamily="34" charset="0"/>
              </a:rPr>
              <a:t>Crystal Armstrong, PhD</a:t>
            </a:r>
          </a:p>
        </p:txBody>
      </p:sp>
    </p:spTree>
    <p:extLst>
      <p:ext uri="{BB962C8B-B14F-4D97-AF65-F5344CB8AC3E}">
        <p14:creationId xmlns:p14="http://schemas.microsoft.com/office/powerpoint/2010/main" val="3470048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Research Question</a:t>
            </a:r>
          </a:p>
        </p:txBody>
      </p:sp>
      <p:sp>
        <p:nvSpPr>
          <p:cNvPr id="3" name="Content Placeholder 2"/>
          <p:cNvSpPr>
            <a:spLocks noGrp="1"/>
          </p:cNvSpPr>
          <p:nvPr>
            <p:ph idx="1"/>
          </p:nvPr>
        </p:nvSpPr>
        <p:spPr>
          <a:xfrm>
            <a:off x="1574500" y="2084832"/>
            <a:ext cx="10122200" cy="4023360"/>
          </a:xfrm>
        </p:spPr>
        <p:txBody>
          <a:bodyPr>
            <a:noAutofit/>
          </a:bodyPr>
          <a:lstStyle/>
          <a:p>
            <a:r>
              <a:rPr lang="en-US" sz="2800" b="1" dirty="0"/>
              <a:t>In Montana schools and communities, what factors influence the</a:t>
            </a:r>
            <a:r>
              <a:rPr lang="en-US" sz="2800" dirty="0"/>
              <a:t> </a:t>
            </a:r>
            <a:r>
              <a:rPr lang="en-US" sz="2800" b="1" dirty="0"/>
              <a:t>American Indian student achievement gap?</a:t>
            </a:r>
            <a:endParaRPr lang="en-US" sz="2800" dirty="0"/>
          </a:p>
          <a:p>
            <a:pPr lvl="0">
              <a:buFont typeface="Arial" panose="020B0604020202020204" pitchFamily="34" charset="0"/>
              <a:buChar char="•"/>
            </a:pPr>
            <a:r>
              <a:rPr lang="en-US" sz="2400" i="1" dirty="0"/>
              <a:t>Which factors do education stakeholders believe are the driving factors in the achievement gap?</a:t>
            </a:r>
            <a:endParaRPr lang="en-US" sz="2000" dirty="0"/>
          </a:p>
          <a:p>
            <a:pPr lvl="0">
              <a:buFont typeface="Arial" panose="020B0604020202020204" pitchFamily="34" charset="0"/>
              <a:buChar char="•"/>
            </a:pPr>
            <a:r>
              <a:rPr lang="en-US" sz="2400" i="1" dirty="0"/>
              <a:t>Do those factors vary for students who attend school on-reservation versus those who attend off-reservation?</a:t>
            </a:r>
            <a:endParaRPr lang="en-US" sz="2000" dirty="0"/>
          </a:p>
          <a:p>
            <a:pPr lvl="0">
              <a:buFont typeface="Arial" panose="020B0604020202020204" pitchFamily="34" charset="0"/>
              <a:buChar char="•"/>
            </a:pPr>
            <a:r>
              <a:rPr lang="en-US" sz="2400" i="1" dirty="0"/>
              <a:t>Where do education stakeholders believe impact can be made to close the achievement gap?</a:t>
            </a:r>
            <a:endParaRPr lang="en-US" sz="2000" dirty="0"/>
          </a:p>
          <a:p>
            <a:pPr marL="310896" lvl="2"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173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8128" y="534416"/>
            <a:ext cx="9720072" cy="1499616"/>
          </a:xfrm>
        </p:spPr>
        <p:txBody>
          <a:bodyPr>
            <a:normAutofit/>
          </a:bodyPr>
          <a:lstStyle/>
          <a:p>
            <a:r>
              <a:rPr lang="en-US" sz="4800" dirty="0">
                <a:latin typeface="Arial" panose="020B0604020202020204" pitchFamily="34" charset="0"/>
                <a:cs typeface="Arial" panose="020B0604020202020204" pitchFamily="34" charset="0"/>
              </a:rPr>
              <a:t>Methods</a:t>
            </a:r>
          </a:p>
        </p:txBody>
      </p:sp>
      <p:sp>
        <p:nvSpPr>
          <p:cNvPr id="3" name="Content Placeholder 2"/>
          <p:cNvSpPr>
            <a:spLocks noGrp="1"/>
          </p:cNvSpPr>
          <p:nvPr>
            <p:ph idx="1"/>
          </p:nvPr>
        </p:nvSpPr>
        <p:spPr>
          <a:xfrm>
            <a:off x="1875028" y="1608667"/>
            <a:ext cx="9720071" cy="4499525"/>
          </a:xfrm>
        </p:spPr>
        <p:txBody>
          <a:bodyPr>
            <a:normAutofit/>
          </a:bodyPr>
          <a:lstStyle/>
          <a:p>
            <a:pPr>
              <a:buFont typeface="Wingdings" panose="05000000000000000000" pitchFamily="2" charset="2"/>
              <a:buChar char="§"/>
            </a:pPr>
            <a:r>
              <a:rPr lang="en-US" dirty="0"/>
              <a:t>10 Focus groups- 42 total participants from 15 different communities </a:t>
            </a:r>
          </a:p>
          <a:p>
            <a:pPr>
              <a:buFont typeface="Wingdings" panose="05000000000000000000" pitchFamily="2" charset="2"/>
              <a:buChar char="§"/>
            </a:pPr>
            <a:r>
              <a:rPr lang="en-US" dirty="0"/>
              <a:t>On and off-reservation participation</a:t>
            </a:r>
          </a:p>
          <a:p>
            <a:pPr>
              <a:buFont typeface="Wingdings" panose="05000000000000000000" pitchFamily="2" charset="2"/>
              <a:buChar char="§"/>
            </a:pPr>
            <a:r>
              <a:rPr lang="en-US" dirty="0"/>
              <a:t>Purposive sampling- regional, role, size factors</a:t>
            </a:r>
          </a:p>
          <a:p>
            <a:endParaRPr lang="en-US" dirty="0"/>
          </a:p>
          <a:p>
            <a:pPr>
              <a:buFont typeface="Wingdings" panose="05000000000000000000" pitchFamily="2" charset="2"/>
              <a:buChar char="§"/>
            </a:pPr>
            <a:r>
              <a:rPr lang="en-US" dirty="0"/>
              <a:t>Zoom focus groups</a:t>
            </a:r>
          </a:p>
          <a:p>
            <a:pPr>
              <a:buFont typeface="Wingdings" panose="05000000000000000000" pitchFamily="2" charset="2"/>
              <a:buChar char="§"/>
            </a:pPr>
            <a:r>
              <a:rPr lang="en-US" dirty="0"/>
              <a:t>Questions about achievement gap, on/off reservation differences, student perceptions, and imagining without barriers</a:t>
            </a:r>
          </a:p>
          <a:p>
            <a:pPr>
              <a:buFont typeface="Wingdings" panose="05000000000000000000" pitchFamily="2" charset="2"/>
              <a:buChar char="§"/>
            </a:pPr>
            <a:r>
              <a:rPr lang="en-US" dirty="0"/>
              <a:t>Transcribed and organized into 1799 total comments, comprised of 78 topics</a:t>
            </a:r>
          </a:p>
          <a:p>
            <a:pPr>
              <a:buFont typeface="Wingdings" panose="05000000000000000000" pitchFamily="2" charset="2"/>
              <a:buChar char="§"/>
            </a:pPr>
            <a:r>
              <a:rPr lang="en-US" dirty="0"/>
              <a:t>Grouped into 15 themes within 5 overarching categories </a:t>
            </a:r>
          </a:p>
        </p:txBody>
      </p:sp>
    </p:spTree>
    <p:extLst>
      <p:ext uri="{BB962C8B-B14F-4D97-AF65-F5344CB8AC3E}">
        <p14:creationId xmlns:p14="http://schemas.microsoft.com/office/powerpoint/2010/main" val="2886698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a:t>
            </a:r>
          </a:p>
        </p:txBody>
      </p:sp>
      <p:graphicFrame>
        <p:nvGraphicFramePr>
          <p:cNvPr id="4" name="Content Placeholder 3" descr="Table with the factors that participants believe affect the American Indian Achievement gap. The factors from most prevalent to least are Culture &amp; the Family, Pedagogy, Curriculum, and Instruction, the School System, the Student Learning, and Trauma and Student Identity. Each is listed according to frequency, with a total frequency score of 2878."/>
          <p:cNvGraphicFramePr>
            <a:graphicFrameLocks noGrp="1"/>
          </p:cNvGraphicFramePr>
          <p:nvPr>
            <p:ph idx="1"/>
            <p:extLst>
              <p:ext uri="{D42A27DB-BD31-4B8C-83A1-F6EECF244321}">
                <p14:modId xmlns:p14="http://schemas.microsoft.com/office/powerpoint/2010/main" val="1804887249"/>
              </p:ext>
            </p:extLst>
          </p:nvPr>
        </p:nvGraphicFramePr>
        <p:xfrm>
          <a:off x="2240009" y="2299525"/>
          <a:ext cx="7499163" cy="3143589"/>
        </p:xfrm>
        <a:graphic>
          <a:graphicData uri="http://schemas.openxmlformats.org/drawingml/2006/table">
            <a:tbl>
              <a:tblPr firstRow="1" firstCol="1" bandRow="1">
                <a:tableStyleId>{5C22544A-7EE6-4342-B048-85BDC9FD1C3A}</a:tableStyleId>
              </a:tblPr>
              <a:tblGrid>
                <a:gridCol w="5565879">
                  <a:extLst>
                    <a:ext uri="{9D8B030D-6E8A-4147-A177-3AD203B41FA5}">
                      <a16:colId xmlns:a16="http://schemas.microsoft.com/office/drawing/2014/main" val="3845358173"/>
                    </a:ext>
                  </a:extLst>
                </a:gridCol>
                <a:gridCol w="1933284">
                  <a:extLst>
                    <a:ext uri="{9D8B030D-6E8A-4147-A177-3AD203B41FA5}">
                      <a16:colId xmlns:a16="http://schemas.microsoft.com/office/drawing/2014/main" val="1961299903"/>
                    </a:ext>
                  </a:extLst>
                </a:gridCol>
              </a:tblGrid>
              <a:tr h="433860">
                <a:tc>
                  <a:txBody>
                    <a:bodyPr/>
                    <a:lstStyle/>
                    <a:p>
                      <a:pPr marL="0" marR="0">
                        <a:lnSpc>
                          <a:spcPct val="107000"/>
                        </a:lnSpc>
                        <a:spcBef>
                          <a:spcPts val="0"/>
                        </a:spcBef>
                        <a:spcAft>
                          <a:spcPts val="0"/>
                        </a:spcAft>
                      </a:pPr>
                      <a:r>
                        <a:rPr lang="en-US" sz="1800" dirty="0">
                          <a:solidFill>
                            <a:schemeClr val="bg1"/>
                          </a:solidFill>
                          <a:effectLst/>
                        </a:rPr>
                        <a:t>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1800" dirty="0">
                          <a:solidFill>
                            <a:schemeClr val="bg1"/>
                          </a:solidFill>
                          <a:effectLst/>
                        </a:rPr>
                        <a:t>Frequency</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1401715679"/>
                  </a:ext>
                </a:extLst>
              </a:tr>
              <a:tr h="518793">
                <a:tc>
                  <a:txBody>
                    <a:bodyPr/>
                    <a:lstStyle/>
                    <a:p>
                      <a:pPr marL="0" marR="0">
                        <a:lnSpc>
                          <a:spcPct val="107000"/>
                        </a:lnSpc>
                        <a:spcBef>
                          <a:spcPts val="0"/>
                        </a:spcBef>
                        <a:spcAft>
                          <a:spcPts val="0"/>
                        </a:spcAft>
                      </a:pPr>
                      <a:r>
                        <a:rPr lang="en-US" sz="1800" dirty="0">
                          <a:solidFill>
                            <a:schemeClr val="bg1"/>
                          </a:solidFill>
                          <a:effectLst/>
                        </a:rPr>
                        <a:t>Culture and the Family</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1800" dirty="0">
                          <a:solidFill>
                            <a:schemeClr val="bg1"/>
                          </a:solidFill>
                          <a:effectLst/>
                        </a:rPr>
                        <a:t>780</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1650812871"/>
                  </a:ext>
                </a:extLst>
              </a:tr>
              <a:tr h="444678">
                <a:tc>
                  <a:txBody>
                    <a:bodyPr/>
                    <a:lstStyle/>
                    <a:p>
                      <a:pPr marL="0" marR="0">
                        <a:lnSpc>
                          <a:spcPct val="107000"/>
                        </a:lnSpc>
                        <a:spcBef>
                          <a:spcPts val="0"/>
                        </a:spcBef>
                        <a:spcAft>
                          <a:spcPts val="0"/>
                        </a:spcAft>
                      </a:pPr>
                      <a:r>
                        <a:rPr lang="en-US" sz="1800" dirty="0">
                          <a:solidFill>
                            <a:schemeClr val="bg1"/>
                          </a:solidFill>
                          <a:effectLst/>
                        </a:rPr>
                        <a:t>Pedagogy, Curriculum, and Instruction </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1800" dirty="0">
                          <a:solidFill>
                            <a:schemeClr val="bg1"/>
                          </a:solidFill>
                          <a:effectLst/>
                        </a:rPr>
                        <a:t>539</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4131534050"/>
                  </a:ext>
                </a:extLst>
              </a:tr>
              <a:tr h="433860">
                <a:tc>
                  <a:txBody>
                    <a:bodyPr/>
                    <a:lstStyle/>
                    <a:p>
                      <a:pPr marL="0" marR="0">
                        <a:lnSpc>
                          <a:spcPct val="107000"/>
                        </a:lnSpc>
                        <a:spcBef>
                          <a:spcPts val="0"/>
                        </a:spcBef>
                        <a:spcAft>
                          <a:spcPts val="0"/>
                        </a:spcAft>
                      </a:pPr>
                      <a:r>
                        <a:rPr lang="en-US" sz="1800" dirty="0">
                          <a:solidFill>
                            <a:schemeClr val="bg1"/>
                          </a:solidFill>
                          <a:effectLst/>
                        </a:rPr>
                        <a:t>School System</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1800" dirty="0">
                          <a:solidFill>
                            <a:schemeClr val="bg1"/>
                          </a:solidFill>
                          <a:effectLst/>
                        </a:rPr>
                        <a:t>441</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1447583807"/>
                  </a:ext>
                </a:extLst>
              </a:tr>
              <a:tr h="444678">
                <a:tc>
                  <a:txBody>
                    <a:bodyPr/>
                    <a:lstStyle/>
                    <a:p>
                      <a:pPr marL="0" marR="0">
                        <a:lnSpc>
                          <a:spcPct val="107000"/>
                        </a:lnSpc>
                        <a:spcBef>
                          <a:spcPts val="0"/>
                        </a:spcBef>
                        <a:spcAft>
                          <a:spcPts val="0"/>
                        </a:spcAft>
                      </a:pPr>
                      <a:r>
                        <a:rPr lang="en-US" sz="1800">
                          <a:solidFill>
                            <a:schemeClr val="bg1"/>
                          </a:solidFill>
                          <a:effectLst/>
                        </a:rPr>
                        <a:t>Student Learning</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1800" dirty="0">
                          <a:solidFill>
                            <a:schemeClr val="bg1"/>
                          </a:solidFill>
                          <a:effectLst/>
                        </a:rPr>
                        <a:t>709</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1375148788"/>
                  </a:ext>
                </a:extLst>
              </a:tr>
              <a:tr h="433860">
                <a:tc>
                  <a:txBody>
                    <a:bodyPr/>
                    <a:lstStyle/>
                    <a:p>
                      <a:pPr marL="0" marR="0">
                        <a:lnSpc>
                          <a:spcPct val="107000"/>
                        </a:lnSpc>
                        <a:spcBef>
                          <a:spcPts val="0"/>
                        </a:spcBef>
                        <a:spcAft>
                          <a:spcPts val="0"/>
                        </a:spcAft>
                      </a:pPr>
                      <a:r>
                        <a:rPr lang="en-US" sz="1800">
                          <a:solidFill>
                            <a:schemeClr val="bg1"/>
                          </a:solidFill>
                          <a:effectLst/>
                        </a:rPr>
                        <a:t>Trauma and Student Identity</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1800" dirty="0">
                          <a:solidFill>
                            <a:schemeClr val="bg1"/>
                          </a:solidFill>
                          <a:effectLst/>
                        </a:rPr>
                        <a:t>409</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2148924499"/>
                  </a:ext>
                </a:extLst>
              </a:tr>
              <a:tr h="433860">
                <a:tc>
                  <a:txBody>
                    <a:bodyPr/>
                    <a:lstStyle/>
                    <a:p>
                      <a:pPr marL="0" marR="0">
                        <a:lnSpc>
                          <a:spcPct val="107000"/>
                        </a:lnSpc>
                        <a:spcBef>
                          <a:spcPts val="0"/>
                        </a:spcBef>
                        <a:spcAft>
                          <a:spcPts val="0"/>
                        </a:spcAft>
                      </a:pPr>
                      <a:r>
                        <a:rPr lang="en-US" sz="1800" dirty="0">
                          <a:solidFill>
                            <a:schemeClr val="bg1"/>
                          </a:solidFill>
                          <a:effectLst/>
                        </a:rPr>
                        <a:t> </a:t>
                      </a:r>
                      <a:r>
                        <a:rPr lang="en-US" sz="2400" dirty="0">
                          <a:solidFill>
                            <a:schemeClr val="bg1"/>
                          </a:solidFill>
                          <a:effectLst/>
                        </a:rPr>
                        <a:t>Total</a:t>
                      </a:r>
                      <a:endPar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tc>
                  <a:txBody>
                    <a:bodyPr/>
                    <a:lstStyle/>
                    <a:p>
                      <a:pPr marL="0" marR="0" algn="r">
                        <a:lnSpc>
                          <a:spcPct val="107000"/>
                        </a:lnSpc>
                        <a:spcBef>
                          <a:spcPts val="0"/>
                        </a:spcBef>
                        <a:spcAft>
                          <a:spcPts val="0"/>
                        </a:spcAft>
                      </a:pPr>
                      <a:r>
                        <a:rPr lang="en-US" sz="2400" b="1" dirty="0">
                          <a:solidFill>
                            <a:schemeClr val="bg1"/>
                          </a:solidFill>
                          <a:effectLst/>
                        </a:rPr>
                        <a:t>2878</a:t>
                      </a:r>
                      <a:endParaRPr lang="en-US"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solidFill>
                      <a:schemeClr val="accent3"/>
                    </a:solidFill>
                  </a:tcPr>
                </a:tc>
                <a:extLst>
                  <a:ext uri="{0D108BD9-81ED-4DB2-BD59-A6C34878D82A}">
                    <a16:rowId xmlns:a16="http://schemas.microsoft.com/office/drawing/2014/main" val="1345260633"/>
                  </a:ext>
                </a:extLst>
              </a:tr>
            </a:tbl>
          </a:graphicData>
        </a:graphic>
      </p:graphicFrame>
    </p:spTree>
    <p:extLst>
      <p:ext uri="{BB962C8B-B14F-4D97-AF65-F5344CB8AC3E}">
        <p14:creationId xmlns:p14="http://schemas.microsoft.com/office/powerpoint/2010/main" val="63418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Themes</a:t>
            </a:r>
          </a:p>
        </p:txBody>
      </p:sp>
      <p:pic>
        <p:nvPicPr>
          <p:cNvPr id="4" name="Content Placeholder 3" descr="Word cloud graphic showing the prominent themes in the research. The largest represent Family, Environment, Student Expectations, Cultural Relevance, Parent Involvement, Support System, Belonging, Pedagogy, Teacher Expectations, Instruction, School System, Pride, Skills, Alienation, and Cultural History. ">
            <a:extLst>
              <a:ext uri="{C183D7F6-B498-43B3-948B-1728B52AA6E4}">
                <adec:decorative xmlns:adec="http://schemas.microsoft.com/office/drawing/2017/decorative" val="0"/>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30400" y="1591734"/>
            <a:ext cx="8432800" cy="4622799"/>
          </a:xfrm>
          <a:prstGeom prst="rect">
            <a:avLst/>
          </a:prstGeom>
          <a:noFill/>
          <a:ln w="19050">
            <a:solidFill>
              <a:schemeClr val="tx1"/>
            </a:solidFill>
          </a:ln>
        </p:spPr>
      </p:pic>
    </p:spTree>
    <p:extLst>
      <p:ext uri="{BB962C8B-B14F-4D97-AF65-F5344CB8AC3E}">
        <p14:creationId xmlns:p14="http://schemas.microsoft.com/office/powerpoint/2010/main" val="116158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179" y="227769"/>
            <a:ext cx="9720072" cy="1499616"/>
          </a:xfrm>
        </p:spPr>
        <p:txBody>
          <a:bodyPr/>
          <a:lstStyle/>
          <a:p>
            <a:r>
              <a:rPr lang="en-US" dirty="0"/>
              <a:t>Main Takeaways</a:t>
            </a:r>
          </a:p>
        </p:txBody>
      </p:sp>
      <p:sp>
        <p:nvSpPr>
          <p:cNvPr id="3" name="Content Placeholder 2"/>
          <p:cNvSpPr>
            <a:spLocks noGrp="1"/>
          </p:cNvSpPr>
          <p:nvPr>
            <p:ph idx="1"/>
          </p:nvPr>
        </p:nvSpPr>
        <p:spPr>
          <a:xfrm>
            <a:off x="1278128" y="1371601"/>
            <a:ext cx="9720071" cy="4937760"/>
          </a:xfrm>
        </p:spPr>
        <p:txBody>
          <a:bodyPr>
            <a:normAutofit fontScale="92500"/>
          </a:bodyPr>
          <a:lstStyle/>
          <a:p>
            <a:pPr>
              <a:buFont typeface="Wingdings" panose="05000000000000000000" pitchFamily="2" charset="2"/>
              <a:buChar char="§"/>
            </a:pPr>
            <a:r>
              <a:rPr lang="en-US" dirty="0"/>
              <a:t>Participant comments indicated a </a:t>
            </a:r>
            <a:r>
              <a:rPr lang="en-US" b="1" dirty="0"/>
              <a:t>40/60 split</a:t>
            </a:r>
            <a:r>
              <a:rPr lang="en-US" dirty="0"/>
              <a:t> in perceptions about the achievement gap. 40 percent of comments pertained to factors out the school- community, family, geography, and other external things. 60 percent of comments were internal to the school experience.</a:t>
            </a:r>
          </a:p>
          <a:p>
            <a:pPr>
              <a:buFont typeface="Wingdings" panose="05000000000000000000" pitchFamily="2" charset="2"/>
              <a:buChar char="§"/>
            </a:pPr>
            <a:r>
              <a:rPr lang="en-US" b="1" i="1" dirty="0"/>
              <a:t>In schools, the importance of Indian educators cannot be downplayed.</a:t>
            </a:r>
            <a:r>
              <a:rPr lang="en-US" dirty="0"/>
              <a:t> They are mentors, role models, and increase curricula relevance. Students need to see teachers who look like them. </a:t>
            </a:r>
          </a:p>
          <a:p>
            <a:pPr>
              <a:buFont typeface="Wingdings" panose="05000000000000000000" pitchFamily="2" charset="2"/>
              <a:buChar char="§"/>
            </a:pPr>
            <a:r>
              <a:rPr lang="en-US" dirty="0"/>
              <a:t>Implicit/explicit bias from educators continues to be noticed by students.</a:t>
            </a:r>
          </a:p>
          <a:p>
            <a:pPr>
              <a:buFont typeface="Wingdings" panose="05000000000000000000" pitchFamily="2" charset="2"/>
              <a:buChar char="§"/>
            </a:pPr>
            <a:r>
              <a:rPr lang="en-US" dirty="0"/>
              <a:t>Stakeholders also called for </a:t>
            </a:r>
            <a:r>
              <a:rPr lang="en-US" b="1" i="1" dirty="0"/>
              <a:t>revisiting the role of the school counselor </a:t>
            </a:r>
            <a:r>
              <a:rPr lang="en-US" dirty="0"/>
              <a:t>and ways to promote social emotional learning.</a:t>
            </a:r>
          </a:p>
          <a:p>
            <a:pPr>
              <a:buFont typeface="Wingdings" panose="05000000000000000000" pitchFamily="2" charset="2"/>
              <a:buChar char="§"/>
            </a:pPr>
            <a:r>
              <a:rPr lang="en-US" b="1" i="1" dirty="0"/>
              <a:t>Personalized learning</a:t>
            </a:r>
            <a:r>
              <a:rPr lang="en-US" dirty="0"/>
              <a:t>: stakeholders see a need to make learning relevant, adaptable, and self-paced. This includes </a:t>
            </a:r>
            <a:r>
              <a:rPr lang="en-US" b="1" i="1" dirty="0"/>
              <a:t>an increased focus on CTE, alternative education programs, or alternative graduation requirements</a:t>
            </a:r>
            <a:r>
              <a:rPr lang="en-US" dirty="0"/>
              <a:t>. They also call for examining perceptions about achievement (incl. social promotion) and attendance- which are cited frequently in the dataset in relation to dropout</a:t>
            </a:r>
          </a:p>
        </p:txBody>
      </p:sp>
    </p:spTree>
    <p:extLst>
      <p:ext uri="{BB962C8B-B14F-4D97-AF65-F5344CB8AC3E}">
        <p14:creationId xmlns:p14="http://schemas.microsoft.com/office/powerpoint/2010/main" val="2707928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792" y="129447"/>
            <a:ext cx="10482415" cy="1499616"/>
          </a:xfrm>
        </p:spPr>
        <p:txBody>
          <a:bodyPr/>
          <a:lstStyle/>
          <a:p>
            <a:r>
              <a:rPr lang="en-US" dirty="0"/>
              <a:t>Main Takeaways Continued</a:t>
            </a:r>
          </a:p>
        </p:txBody>
      </p:sp>
      <p:sp>
        <p:nvSpPr>
          <p:cNvPr id="3" name="Content Placeholder 2"/>
          <p:cNvSpPr>
            <a:spLocks noGrp="1"/>
          </p:cNvSpPr>
          <p:nvPr>
            <p:ph idx="1"/>
          </p:nvPr>
        </p:nvSpPr>
        <p:spPr>
          <a:xfrm>
            <a:off x="1278128" y="1371601"/>
            <a:ext cx="9720071" cy="4937760"/>
          </a:xfrm>
        </p:spPr>
        <p:txBody>
          <a:bodyPr>
            <a:normAutofit/>
          </a:bodyPr>
          <a:lstStyle/>
          <a:p>
            <a:pPr>
              <a:buFont typeface="Wingdings" panose="05000000000000000000" pitchFamily="2" charset="2"/>
              <a:buChar char="§"/>
            </a:pPr>
            <a:r>
              <a:rPr lang="en-US" dirty="0"/>
              <a:t>Trauma is interwoven throughout the dataset—both </a:t>
            </a:r>
            <a:r>
              <a:rPr lang="en-US" b="1" i="1" dirty="0"/>
              <a:t>generational trauma </a:t>
            </a:r>
            <a:r>
              <a:rPr lang="en-US" dirty="0"/>
              <a:t>originating inside the home and </a:t>
            </a:r>
            <a:r>
              <a:rPr lang="en-US" b="1" i="1" dirty="0"/>
              <a:t>historical trauma</a:t>
            </a:r>
            <a:r>
              <a:rPr lang="en-US" dirty="0"/>
              <a:t>. Participants advocated strongly for programs and training targeting trauma, acknowledgement of the impacts of trauma, and genuine efforts to acknowledge historical trauma connected to education. </a:t>
            </a:r>
          </a:p>
          <a:p>
            <a:pPr>
              <a:buFont typeface="Wingdings" panose="05000000000000000000" pitchFamily="2" charset="2"/>
              <a:buChar char="§"/>
            </a:pPr>
            <a:r>
              <a:rPr lang="en-US" dirty="0"/>
              <a:t>When students see their culture thriving, positive identity, well-being, and achievement are more readily formed and supported. Estrangement from culture may impact drop out. Few cultural ties to testing also lead to a student disconnect with assessments.</a:t>
            </a:r>
            <a:endParaRPr lang="en-US" b="1" i="1" dirty="0"/>
          </a:p>
          <a:p>
            <a:pPr>
              <a:buFont typeface="Wingdings" panose="05000000000000000000" pitchFamily="2" charset="2"/>
              <a:buChar char="§"/>
            </a:pPr>
            <a:r>
              <a:rPr lang="en-US" b="1" i="1" dirty="0"/>
              <a:t>Helping students develop an identity that is built of a sense of belonging to community and culture improves student well-being</a:t>
            </a:r>
            <a:r>
              <a:rPr lang="en-US" dirty="0"/>
              <a:t>. Feelings of student alienation and hopelessness are barriers to positive identity formation- impacting this well-being</a:t>
            </a:r>
          </a:p>
        </p:txBody>
      </p:sp>
    </p:spTree>
    <p:extLst>
      <p:ext uri="{BB962C8B-B14F-4D97-AF65-F5344CB8AC3E}">
        <p14:creationId xmlns:p14="http://schemas.microsoft.com/office/powerpoint/2010/main" val="422902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p>
        </p:txBody>
      </p:sp>
      <p:sp>
        <p:nvSpPr>
          <p:cNvPr id="3" name="Content Placeholder 2"/>
          <p:cNvSpPr>
            <a:spLocks noGrp="1"/>
          </p:cNvSpPr>
          <p:nvPr>
            <p:ph idx="1"/>
          </p:nvPr>
        </p:nvSpPr>
        <p:spPr>
          <a:xfrm>
            <a:off x="1278128" y="1812175"/>
            <a:ext cx="9720071" cy="4497185"/>
          </a:xfrm>
        </p:spPr>
        <p:txBody>
          <a:bodyPr>
            <a:normAutofit lnSpcReduction="10000"/>
          </a:bodyPr>
          <a:lstStyle/>
          <a:p>
            <a:r>
              <a:rPr lang="en-US" sz="2400" dirty="0"/>
              <a:t>Large scale survey</a:t>
            </a:r>
          </a:p>
          <a:p>
            <a:pPr lvl="1">
              <a:buFont typeface="Wingdings" panose="05000000000000000000" pitchFamily="2" charset="2"/>
              <a:buChar char="§"/>
            </a:pPr>
            <a:r>
              <a:rPr lang="en-US" sz="2200" dirty="0"/>
              <a:t>Representation from roles, regions, and sizes</a:t>
            </a:r>
          </a:p>
          <a:p>
            <a:pPr lvl="1">
              <a:buFont typeface="Wingdings" panose="05000000000000000000" pitchFamily="2" charset="2"/>
              <a:buChar char="§"/>
            </a:pPr>
            <a:r>
              <a:rPr lang="en-US" sz="2200" dirty="0"/>
              <a:t>Feedback prior to execution</a:t>
            </a:r>
          </a:p>
          <a:p>
            <a:pPr lvl="1"/>
            <a:endParaRPr lang="en-US" sz="2200" dirty="0"/>
          </a:p>
          <a:p>
            <a:pPr lvl="1">
              <a:buFont typeface="Wingdings" panose="05000000000000000000" pitchFamily="2" charset="2"/>
              <a:buChar char="§"/>
            </a:pPr>
            <a:r>
              <a:rPr lang="en-US" sz="2200" dirty="0"/>
              <a:t>Consultation with Indigenous scholars on findings</a:t>
            </a:r>
          </a:p>
          <a:p>
            <a:pPr marL="128016" lvl="1" indent="0">
              <a:buNone/>
            </a:pPr>
            <a:endParaRPr lang="en-US" sz="2200" dirty="0"/>
          </a:p>
          <a:p>
            <a:pPr lvl="1">
              <a:buFont typeface="Wingdings" panose="05000000000000000000" pitchFamily="2" charset="2"/>
              <a:buChar char="§"/>
            </a:pPr>
            <a:r>
              <a:rPr lang="en-US" sz="2200" dirty="0"/>
              <a:t>Full technical report (incl. methodology) and condensed discussion of findings available at </a:t>
            </a:r>
            <a:r>
              <a:rPr lang="en-US" dirty="0">
                <a:solidFill>
                  <a:srgbClr val="0000FF"/>
                </a:solidFill>
                <a:hlinkClick r:id="rId2">
                  <a:extLst>
                    <a:ext uri="{A12FA001-AC4F-418D-AE19-62706E023703}">
                      <ahyp:hlinkClr xmlns:ahyp="http://schemas.microsoft.com/office/drawing/2018/hyperlinkcolor" val="tx"/>
                    </a:ext>
                  </a:extLst>
                </a:hlinkClick>
              </a:rPr>
              <a:t>http://opi.mt.gov/Leadership/Data-Reporting/Research-Portal#9965311336-culture--schools-american-indian-perspectives-on-the-american-indian-student-achievement-gap</a:t>
            </a:r>
            <a:r>
              <a:rPr lang="en-US" dirty="0">
                <a:solidFill>
                  <a:srgbClr val="0000FF"/>
                </a:solidFill>
              </a:rPr>
              <a:t> </a:t>
            </a:r>
          </a:p>
          <a:p>
            <a:pPr marL="128016" lvl="1" indent="0">
              <a:buNone/>
            </a:pPr>
            <a:endParaRPr lang="en-US" dirty="0"/>
          </a:p>
          <a:p>
            <a:pPr marL="128016" lvl="1" indent="0">
              <a:buNone/>
            </a:pPr>
            <a:r>
              <a:rPr lang="en-US" sz="2200" dirty="0"/>
              <a:t>For questions on the focus groups, methods, or findings, please contact:</a:t>
            </a:r>
          </a:p>
          <a:p>
            <a:pPr marL="128016" lvl="1" indent="0">
              <a:buNone/>
            </a:pPr>
            <a:r>
              <a:rPr lang="en-US" sz="2200" dirty="0"/>
              <a:t>Lona Running Wolf at </a:t>
            </a:r>
            <a:r>
              <a:rPr lang="en-US" sz="2200" dirty="0">
                <a:solidFill>
                  <a:srgbClr val="0000FF"/>
                </a:solidFill>
                <a:hlinkClick r:id="rId3">
                  <a:extLst>
                    <a:ext uri="{A12FA001-AC4F-418D-AE19-62706E023703}">
                      <ahyp:hlinkClr xmlns:ahyp="http://schemas.microsoft.com/office/drawing/2018/hyperlinkcolor" val="tx"/>
                    </a:ext>
                  </a:extLst>
                </a:hlinkClick>
              </a:rPr>
              <a:t>Lona.RunningWolf@mt.gov</a:t>
            </a:r>
            <a:r>
              <a:rPr lang="en-US" sz="2200" dirty="0">
                <a:solidFill>
                  <a:srgbClr val="0000FF"/>
                </a:solidFill>
              </a:rPr>
              <a:t> </a:t>
            </a:r>
            <a:r>
              <a:rPr lang="en-US" sz="2200" dirty="0"/>
              <a:t>or</a:t>
            </a:r>
          </a:p>
          <a:p>
            <a:pPr marL="128016" lvl="1" indent="0">
              <a:buNone/>
            </a:pPr>
            <a:r>
              <a:rPr lang="en-US" sz="2200" dirty="0"/>
              <a:t>Nicole Frieling at </a:t>
            </a:r>
            <a:r>
              <a:rPr lang="en-US" sz="2200" dirty="0">
                <a:solidFill>
                  <a:srgbClr val="0000FF"/>
                </a:solidFill>
                <a:hlinkClick r:id="rId4">
                  <a:extLst>
                    <a:ext uri="{A12FA001-AC4F-418D-AE19-62706E023703}">
                      <ahyp:hlinkClr xmlns:ahyp="http://schemas.microsoft.com/office/drawing/2018/hyperlinkcolor" val="tx"/>
                    </a:ext>
                  </a:extLst>
                </a:hlinkClick>
              </a:rPr>
              <a:t>Nicole.Frieling@mt.gov</a:t>
            </a:r>
            <a:r>
              <a:rPr lang="en-US" sz="2200" dirty="0">
                <a:solidFill>
                  <a:srgbClr val="0000FF"/>
                </a:solidFill>
              </a:rPr>
              <a:t> </a:t>
            </a:r>
          </a:p>
        </p:txBody>
      </p:sp>
    </p:spTree>
    <p:extLst>
      <p:ext uri="{BB962C8B-B14F-4D97-AF65-F5344CB8AC3E}">
        <p14:creationId xmlns:p14="http://schemas.microsoft.com/office/powerpoint/2010/main" val="268491951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OPI Template">
      <a:dk1>
        <a:srgbClr val="2E2B21"/>
      </a:dk1>
      <a:lt1>
        <a:srgbClr val="FFFFFF"/>
      </a:lt1>
      <a:dk2>
        <a:srgbClr val="605B4F"/>
      </a:dk2>
      <a:lt2>
        <a:srgbClr val="FFFFFF"/>
      </a:lt2>
      <a:accent1>
        <a:srgbClr val="FBB040"/>
      </a:accent1>
      <a:accent2>
        <a:srgbClr val="8F1D4D"/>
      </a:accent2>
      <a:accent3>
        <a:srgbClr val="073763"/>
      </a:accent3>
      <a:accent4>
        <a:srgbClr val="8CA221"/>
      </a:accent4>
      <a:accent5>
        <a:srgbClr val="8F1D4D"/>
      </a:accent5>
      <a:accent6>
        <a:srgbClr val="FBB040"/>
      </a:accent6>
      <a:hlink>
        <a:srgbClr val="8CA221"/>
      </a:hlink>
      <a:folHlink>
        <a:srgbClr val="8CA22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Presentation5" id="{68E00E3D-A77C-1741-BC9E-8A73079B037E}" vid="{8C512E34-964D-B84D-9C0B-BE53207C5D0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lternateThumbnailUrl xmlns="http://schemas.microsoft.com/sharepoint/v3">
      <Url xsi:nil="true"/>
      <Description xsi:nil="true"/>
    </AlternateThumbnailUrl>
    <Description xmlns="http://schemas.microsoft.com/sharepoint/v3" xsi:nil="true"/>
    <ImageCreate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Picture" ma:contentTypeID="0x01010200E036147281672746ABE25831E7D7E6B1" ma:contentTypeVersion="0" ma:contentTypeDescription="Upload an image or a photograph." ma:contentTypeScope="" ma:versionID="51deca0fb153f947b9711417cd940bf9">
  <xsd:schema xmlns:xsd="http://www.w3.org/2001/XMLSchema" xmlns:xs="http://www.w3.org/2001/XMLSchema" xmlns:p="http://schemas.microsoft.com/office/2006/metadata/properties" xmlns:ns1="http://schemas.microsoft.com/sharepoint/v3" xmlns:ns2="http://schemas.microsoft.com/sharepoint/v3/fields" targetNamespace="http://schemas.microsoft.com/office/2006/metadata/properties" ma:root="true" ma:fieldsID="1c211168f7f9dc9c01bde21ac8dc318f" ns1:_="" ns2:_="">
    <xsd:import namespace="http://schemas.microsoft.com/sharepoint/v3"/>
    <xsd:import namespace="http://schemas.microsoft.com/sharepoint/v3/fields"/>
    <xsd:element name="properties">
      <xsd:complexType>
        <xsd:sequence>
          <xsd:element name="documentManagement">
            <xsd:complexType>
              <xsd:all>
                <xsd:element ref="ns2:ImageWidth" minOccurs="0"/>
                <xsd:element ref="ns2:ImageHeight" minOccurs="0"/>
                <xsd:element ref="ns1:ImageCreateDate" minOccurs="0"/>
                <xsd:element ref="ns1:Description" minOccurs="0"/>
                <xsd:element ref="ns1:ThumbnailExists" minOccurs="0"/>
                <xsd:element ref="ns1:PreviewExists" minOccurs="0"/>
                <xsd:element ref="ns1:AlternateThumbnailUr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geCreateDate" ma:index="13" nillable="true" ma:displayName="Date Picture Taken" ma:description="" ma:format="DateTime" ma:hidden="true" ma:internalName="ImageCreateDate">
      <xsd:simpleType>
        <xsd:restriction base="dms:DateTime"/>
      </xsd:simpleType>
    </xsd:element>
    <xsd:element name="Description" ma:index="14" nillable="true" ma:displayName="Description" ma:description="Used as alternative text for the picture." ma:hidden="true" ma:internalName="Description">
      <xsd:simpleType>
        <xsd:restriction base="dms:Note">
          <xsd:maxLength value="255"/>
        </xsd:restriction>
      </xsd:simpleType>
    </xsd:element>
    <xsd:element name="ThumbnailExists" ma:index="23" nillable="true" ma:displayName="Thumbnail Exists" ma:default="FALSE" ma:hidden="true" ma:internalName="ThumbnailExists" ma:readOnly="true">
      <xsd:simpleType>
        <xsd:restriction base="dms:Boolean"/>
      </xsd:simpleType>
    </xsd:element>
    <xsd:element name="PreviewExists" ma:index="24" nillable="true" ma:displayName="Preview Exists" ma:default="FALSE" ma:hidden="true" ma:internalName="PreviewExists" ma:readOnly="true">
      <xsd:simpleType>
        <xsd:restriction base="dms:Boolean"/>
      </xsd:simpleType>
    </xsd:element>
    <xsd:element name="AlternateThumbnailUrl" ma:index="25" nillable="true" ma:displayName="Preview Image URL" ma:description="" ma:format="Image" ma:hidden="true" ma:internalName="AlternateThumbnail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ImageWidth" ma:index="11" nillable="true" ma:displayName="Picture Width" ma:internalName="ImageWidth" ma:readOnly="true">
      <xsd:simpleType>
        <xsd:restriction base="dms:Unknown"/>
      </xsd:simpleType>
    </xsd:element>
    <xsd:element name="ImageHeight" ma:index="12" nillable="true" ma:displayName="Picture Height" ma:internalName="ImageHeight"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8" ma:displayName="Title"/>
        <xsd:element ref="dc:subject" minOccurs="0" maxOccurs="1"/>
        <xsd:element ref="dc:description" minOccurs="0" maxOccurs="1"/>
        <xsd:element name="keywords" minOccurs="0" maxOccurs="1" type="xsd:string" ma:index="2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F29E68-59EA-4748-B564-D718F3AFEF7A}">
  <ds:schemaRef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microsoft.com/sharepoint/v3"/>
    <ds:schemaRef ds:uri="http://schemas.openxmlformats.org/package/2006/metadata/core-properties"/>
    <ds:schemaRef ds:uri="http://schemas.microsoft.com/sharepoint/v3/fields"/>
    <ds:schemaRef ds:uri="http://www.w3.org/XML/1998/namespace"/>
  </ds:schemaRefs>
</ds:datastoreItem>
</file>

<file path=customXml/itemProps2.xml><?xml version="1.0" encoding="utf-8"?>
<ds:datastoreItem xmlns:ds="http://schemas.openxmlformats.org/officeDocument/2006/customXml" ds:itemID="{B8D4A748-D19E-4B26-88AA-60300E0298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781A8FF-3C5B-423D-8A88-3274CE7FF2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3000</TotalTime>
  <Words>564</Words>
  <Application>Microsoft Office PowerPoint</Application>
  <PresentationFormat>Widescreen</PresentationFormat>
  <Paragraphs>55</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Courier New</vt:lpstr>
      <vt:lpstr>Tw Cen MT</vt:lpstr>
      <vt:lpstr>Wingdings</vt:lpstr>
      <vt:lpstr>Wingdings 3</vt:lpstr>
      <vt:lpstr>Integral</vt:lpstr>
      <vt:lpstr>AISA- Achievement and Opportunity</vt:lpstr>
      <vt:lpstr>Research Question</vt:lpstr>
      <vt:lpstr>Methods</vt:lpstr>
      <vt:lpstr>Categories</vt:lpstr>
      <vt:lpstr>Themes</vt:lpstr>
      <vt:lpstr>Main Takeaways</vt:lpstr>
      <vt:lpstr>Main Takeaways Continued</vt:lpstr>
      <vt:lpstr>Next Steps</vt:lpstr>
    </vt:vector>
  </TitlesOfParts>
  <Company>OPI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Armstrong, Crystal</dc:creator>
  <cp:lastModifiedBy>Dempsey, Tara</cp:lastModifiedBy>
  <cp:revision>14</cp:revision>
  <dcterms:created xsi:type="dcterms:W3CDTF">2021-01-20T20:56:52Z</dcterms:created>
  <dcterms:modified xsi:type="dcterms:W3CDTF">2021-04-13T17:45:38Z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0x01010200E036147281672746ABE25831E7D7E6B1</vt:lpwstr>
  </property>
</Properties>
</file>